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78" r:id="rId3"/>
    <p:sldId id="283" r:id="rId4"/>
    <p:sldId id="261" r:id="rId5"/>
    <p:sldId id="262" r:id="rId6"/>
    <p:sldId id="263" r:id="rId7"/>
    <p:sldId id="264" r:id="rId8"/>
    <p:sldId id="265" r:id="rId9"/>
    <p:sldId id="276" r:id="rId10"/>
    <p:sldId id="277" r:id="rId11"/>
    <p:sldId id="258" r:id="rId12"/>
    <p:sldId id="279" r:id="rId13"/>
    <p:sldId id="280" r:id="rId14"/>
    <p:sldId id="282" r:id="rId15"/>
    <p:sldId id="281" r:id="rId16"/>
    <p:sldId id="260" r:id="rId17"/>
    <p:sldId id="259" r:id="rId18"/>
    <p:sldId id="267" r:id="rId19"/>
    <p:sldId id="269" r:id="rId20"/>
    <p:sldId id="274" r:id="rId21"/>
    <p:sldId id="270" r:id="rId22"/>
    <p:sldId id="271" r:id="rId23"/>
    <p:sldId id="272" r:id="rId24"/>
    <p:sldId id="275" r:id="rId25"/>
    <p:sldId id="273" r:id="rId26"/>
    <p:sldId id="284" r:id="rId27"/>
    <p:sldId id="266" r:id="rId28"/>
    <p:sldId id="285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99069-D527-A446-B105-325DAD227915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DF2CC-111F-4C46-BD8D-AB15DE541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474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Materials:</a:t>
            </a:r>
          </a:p>
          <a:p>
            <a:r>
              <a:rPr lang="en-US" dirty="0" smtClean="0"/>
              <a:t>O’Connor book &amp; </a:t>
            </a:r>
            <a:r>
              <a:rPr lang="en-US" dirty="0" err="1" smtClean="0"/>
              <a:t>Wormeli</a:t>
            </a:r>
            <a:r>
              <a:rPr lang="en-US" dirty="0" smtClean="0"/>
              <a:t> book</a:t>
            </a:r>
          </a:p>
          <a:p>
            <a:r>
              <a:rPr lang="en-US" dirty="0" smtClean="0"/>
              <a:t>Laptop</a:t>
            </a:r>
            <a:r>
              <a:rPr lang="en-US" baseline="0" dirty="0" smtClean="0"/>
              <a:t> &amp; dongle</a:t>
            </a:r>
          </a:p>
          <a:p>
            <a:r>
              <a:rPr lang="en-US" baseline="0" dirty="0" smtClean="0"/>
              <a:t>Projector &amp; screen</a:t>
            </a:r>
          </a:p>
          <a:p>
            <a:r>
              <a:rPr lang="en-US" baseline="0" dirty="0" smtClean="0"/>
              <a:t>Speakers</a:t>
            </a:r>
          </a:p>
          <a:p>
            <a:r>
              <a:rPr lang="en-US" baseline="0" dirty="0" smtClean="0"/>
              <a:t>Sticky notes</a:t>
            </a:r>
          </a:p>
          <a:p>
            <a:r>
              <a:rPr lang="en-US" baseline="0" dirty="0" smtClean="0"/>
              <a:t>Notecards</a:t>
            </a:r>
          </a:p>
          <a:p>
            <a:r>
              <a:rPr lang="en-US" baseline="0" dirty="0" smtClean="0"/>
              <a:t>Handouts</a:t>
            </a:r>
          </a:p>
          <a:p>
            <a:r>
              <a:rPr lang="en-US" baseline="0" dirty="0" smtClean="0"/>
              <a:t>Chart paper and markers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678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- Jill’s dissertation: Implementation of Standards-Based Reporting</a:t>
            </a:r>
          </a:p>
          <a:p>
            <a:r>
              <a:rPr lang="en-US" baseline="0" dirty="0" smtClean="0"/>
              <a:t>- Handout detailing themes that emerged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Focused on what teachers NEED to implement successfully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Mistake:  Schools/districts that jump in when practices aren’t in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7475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baseline="0" dirty="0" smtClean="0"/>
              <a:t>“Try one thing”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Beliefs / Action / Results (Some people need beliefs, some people need action, some need results)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43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Embrace</a:t>
            </a:r>
            <a:r>
              <a:rPr lang="en-US" baseline="0" dirty="0" smtClean="0"/>
              <a:t> the messy!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65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we don’t allow retakes for 100%, the grade is not truly reflective of what the student has learned.</a:t>
            </a:r>
          </a:p>
          <a:p>
            <a:r>
              <a:rPr lang="en-US" baseline="0" dirty="0" smtClean="0"/>
              <a:t>(Read excerpt from </a:t>
            </a:r>
            <a:r>
              <a:rPr lang="en-US" baseline="0" dirty="0" err="1" smtClean="0"/>
              <a:t>Wormeli</a:t>
            </a:r>
            <a:r>
              <a:rPr lang="en-US" baseline="0" dirty="0" smtClean="0"/>
              <a:t> – p. 114)</a:t>
            </a:r>
          </a:p>
          <a:p>
            <a:r>
              <a:rPr lang="en-US" baseline="0" dirty="0" smtClean="0"/>
              <a:t>Greatest consequence is doing their work WHEN IT’S MEANINGFUL WORK (what if they already know the learning target? Then it’s just compliance)</a:t>
            </a:r>
          </a:p>
          <a:p>
            <a:r>
              <a:rPr lang="en-US" baseline="0" dirty="0" smtClean="0"/>
              <a:t>Real life examples: Bar exam, driver’s license, admission to medical school</a:t>
            </a:r>
          </a:p>
          <a:p>
            <a:r>
              <a:rPr lang="en-US" baseline="0" dirty="0" smtClean="0"/>
              <a:t>Examples here in Ankeny with staff responsibilities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961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91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2657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It’s not a badge of honor to have students fail your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173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3450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09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Briefly</a:t>
            </a:r>
            <a:r>
              <a:rPr lang="en-US" baseline="0" dirty="0" smtClean="0"/>
              <a:t> s</a:t>
            </a:r>
            <a:r>
              <a:rPr lang="en-US" dirty="0" smtClean="0"/>
              <a:t>hare our backgrounds &amp; experiences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We are partners in learning</a:t>
            </a:r>
            <a:r>
              <a:rPr lang="en-US" baseline="0" dirty="0" smtClean="0"/>
              <a:t> </a:t>
            </a:r>
            <a:r>
              <a:rPr lang="en-US" baseline="0" smtClean="0"/>
              <a:t>and leading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2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Renee/Julie/Amanda</a:t>
            </a:r>
            <a:r>
              <a:rPr lang="en-US" baseline="0" dirty="0" smtClean="0"/>
              <a:t> will</a:t>
            </a:r>
            <a:r>
              <a:rPr lang="en-US" dirty="0" smtClean="0"/>
              <a:t> collect your sticky notes while you engage in the next activity.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47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Reflect to yourself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Then, discuss with</a:t>
            </a:r>
            <a:r>
              <a:rPr lang="en-US" baseline="0" dirty="0" smtClean="0"/>
              <a:t> elbow partners</a:t>
            </a:r>
            <a:endParaRPr lang="en-US" dirty="0" smtClean="0"/>
          </a:p>
          <a:p>
            <a:pPr marL="171450" indent="-171450">
              <a:buFontTx/>
              <a:buChar char="-"/>
            </a:pPr>
            <a:r>
              <a:rPr lang="en-US" dirty="0" smtClean="0"/>
              <a:t>Share</a:t>
            </a:r>
            <a:r>
              <a:rPr lang="en-US" baseline="0" dirty="0" smtClean="0"/>
              <a:t> out to the large group (record on chart paper)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144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Sense of urgency!</a:t>
            </a:r>
          </a:p>
          <a:p>
            <a:r>
              <a:rPr lang="en-US" dirty="0" smtClean="0"/>
              <a:t>Need</a:t>
            </a:r>
            <a:r>
              <a:rPr lang="en-US" baseline="0" dirty="0" smtClean="0"/>
              <a:t> common, systemic approach </a:t>
            </a:r>
          </a:p>
          <a:p>
            <a:r>
              <a:rPr lang="en-US" baseline="0" dirty="0" smtClean="0"/>
              <a:t>If this were a student, he would have performed the same in all of our classes and yet earned different grade, depending on the teacher.</a:t>
            </a:r>
          </a:p>
          <a:p>
            <a:r>
              <a:rPr lang="en-US" baseline="0" dirty="0" smtClean="0"/>
              <a:t>Traditional grading practices focus on teacher’s approach to grading, and best practices in grading focus on what the student has learned and is able to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89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we believe?</a:t>
            </a:r>
          </a:p>
          <a:p>
            <a:r>
              <a:rPr lang="en-US" dirty="0" smtClean="0"/>
              <a:t>What do we want for OUR kids?</a:t>
            </a:r>
          </a:p>
          <a:p>
            <a:r>
              <a:rPr lang="en-US" dirty="0" smtClean="0"/>
              <a:t>Where</a:t>
            </a:r>
            <a:r>
              <a:rPr lang="en-US" baseline="0" dirty="0" smtClean="0"/>
              <a:t> do we want to work?</a:t>
            </a:r>
          </a:p>
          <a:p>
            <a:r>
              <a:rPr lang="en-US" baseline="0" dirty="0" smtClean="0"/>
              <a:t>What school did you attend?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6893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 smtClean="0"/>
              <a:t>Discussions around grading bring lots of passion to the table!</a:t>
            </a:r>
            <a:r>
              <a:rPr lang="en-US" baseline="0" dirty="0" smtClean="0"/>
              <a:t> 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Let’s agree to “assume good intentions” and not negatively judge.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24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all means the same 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220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Standards</a:t>
            </a:r>
            <a:r>
              <a:rPr lang="en-US" baseline="0" dirty="0" smtClean="0"/>
              <a:t> specify what students should know, understand, and be able to 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DF2CC-111F-4C46-BD8D-AB15DE54181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79BC7E7-EA8E-4DA7-915E-CC098D9BADCB}" type="datetimeFigureOut">
              <a:rPr lang="en-US" smtClean="0"/>
              <a:t>10/11/2012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F2F5E10-5301-4EE6-90D2-A6C4A3F62BE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Heij2Zfil4&amp;feature=related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MJ-vEl4WB8&amp;feature=related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blevins@ankenyschools.or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ill.urich@ankenyschools.org" TargetMode="External"/><Relationship Id="rId5" Type="http://schemas.openxmlformats.org/officeDocument/2006/relationships/hyperlink" Target="mailto:renee.wulff@ankenyschools.org" TargetMode="External"/><Relationship Id="rId4" Type="http://schemas.openxmlformats.org/officeDocument/2006/relationships/hyperlink" Target="mailto:amanda.koehler@ankenyschools.org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Standards-Based Assessment &amp; Reporting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ITAG Conference</a:t>
            </a:r>
          </a:p>
          <a:p>
            <a:r>
              <a:rPr lang="en-US" sz="3200" i="1" dirty="0" smtClean="0"/>
              <a:t>2012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521928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Schools A, B, &amp;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A:  Learning is based on a student’s ability.</a:t>
            </a:r>
          </a:p>
          <a:p>
            <a:r>
              <a:rPr lang="en-US" dirty="0" smtClean="0"/>
              <a:t>School B:  Learning takes place only if the student takes advantage of the opportunities to learn within the school.</a:t>
            </a:r>
          </a:p>
          <a:p>
            <a:r>
              <a:rPr lang="en-US" dirty="0" smtClean="0"/>
              <a:t>School C:  All students can learn something, and we will create a warm, pleasant environment for them to learn.</a:t>
            </a:r>
          </a:p>
          <a:p>
            <a:r>
              <a:rPr lang="en-US" dirty="0" smtClean="0"/>
              <a:t>Or…..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18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School D: All </a:t>
            </a:r>
            <a:r>
              <a:rPr lang="en-US" sz="3200" dirty="0"/>
              <a:t>students can learn, and we will do whatever it takes to help students learn and achieve the agreed upon curriculum and </a:t>
            </a:r>
            <a:r>
              <a:rPr lang="en-US" sz="3200" dirty="0" smtClean="0"/>
              <a:t>standards.</a:t>
            </a:r>
          </a:p>
          <a:p>
            <a:r>
              <a:rPr lang="en-US" sz="3200" dirty="0" smtClean="0"/>
              <a:t>School D embraces gifted and high level learners.</a:t>
            </a:r>
          </a:p>
          <a:p>
            <a:r>
              <a:rPr lang="en-US" sz="3200" dirty="0" smtClean="0"/>
              <a:t>School D generates need for SBAR.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373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terms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SBAR: Standards-Based Assessment &amp; Reporting</a:t>
            </a:r>
          </a:p>
          <a:p>
            <a:r>
              <a:rPr lang="en-US" dirty="0" smtClean="0"/>
              <a:t>SBG:  Standards-Based Grading</a:t>
            </a:r>
          </a:p>
          <a:p>
            <a:r>
              <a:rPr lang="en-US" dirty="0" smtClean="0"/>
              <a:t>SBR:  Standards-Based Reporting</a:t>
            </a:r>
          </a:p>
          <a:p>
            <a:r>
              <a:rPr lang="en-US" dirty="0" smtClean="0"/>
              <a:t>SBGR:  Standards-Based Grading &amp; Reporting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143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Standards-Based Reporting is…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</a:t>
            </a:r>
            <a:r>
              <a:rPr lang="en-US" dirty="0" smtClean="0"/>
              <a:t>eporting a student’s performance &amp; progress as measured against a standard, rather than being compared to peers.</a:t>
            </a:r>
          </a:p>
          <a:p>
            <a:r>
              <a:rPr lang="en-US" dirty="0"/>
              <a:t>p</a:t>
            </a:r>
            <a:r>
              <a:rPr lang="en-US" dirty="0" smtClean="0"/>
              <a:t>roviding every student to meet or exceed standards.</a:t>
            </a:r>
          </a:p>
          <a:p>
            <a:r>
              <a:rPr lang="en-US" dirty="0" smtClean="0"/>
              <a:t>communicating an honest assessment of how a student is performing academically and behaviorally.</a:t>
            </a:r>
          </a:p>
          <a:p>
            <a:r>
              <a:rPr lang="en-US" dirty="0"/>
              <a:t>s</a:t>
            </a:r>
            <a:r>
              <a:rPr lang="en-US" dirty="0" smtClean="0"/>
              <a:t>upportive of Iowa Core Characteristics of Effective Instruction, including a focus on assessment FOR learning</a:t>
            </a:r>
          </a:p>
          <a:p>
            <a:r>
              <a:rPr lang="en-US" dirty="0"/>
              <a:t>t</a:t>
            </a:r>
            <a:r>
              <a:rPr lang="en-US" dirty="0" smtClean="0"/>
              <a:t>ightly aligned with differentiated learning experiences to meet the needs of ALL learners.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977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a Reporting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Exceeds: Student demonstrates above grade level understanding for the targeted skill or concept.</a:t>
            </a:r>
          </a:p>
          <a:p>
            <a:r>
              <a:rPr lang="en-US" dirty="0" smtClean="0"/>
              <a:t>Secure:  Student can apply the skill or concept correctly and independently.</a:t>
            </a:r>
          </a:p>
          <a:p>
            <a:r>
              <a:rPr lang="en-US" dirty="0" smtClean="0"/>
              <a:t>Developing:  Student shows some understanding.  Reminders, hints, and suggestions are needed to promote understanding.</a:t>
            </a:r>
          </a:p>
          <a:p>
            <a:r>
              <a:rPr lang="en-US" dirty="0" smtClean="0"/>
              <a:t>Beginning:  Student shows little understanding of the concept or skill.  Additional teacher support is needed. </a:t>
            </a:r>
          </a:p>
          <a:p>
            <a:r>
              <a:rPr lang="en-US" dirty="0" smtClean="0"/>
              <a:t>Needs Continuous Teacher Support:  Student does not show any understanding of the concept or skill.  Full teacher support is needed.</a:t>
            </a:r>
          </a:p>
          <a:p>
            <a:r>
              <a:rPr lang="en-US" dirty="0" smtClean="0"/>
              <a:t>Insufficient Data</a:t>
            </a:r>
          </a:p>
          <a:p>
            <a:r>
              <a:rPr lang="en-US" dirty="0" smtClean="0"/>
              <a:t>Not Assessed:  The standard was not assessed during the reporting term.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50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Standards-Based </a:t>
            </a:r>
            <a:r>
              <a:rPr lang="en-US" i="1" dirty="0" smtClean="0"/>
              <a:t>Practices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The First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need for standards-based </a:t>
            </a:r>
            <a:r>
              <a:rPr lang="en-US" i="1" dirty="0" smtClean="0"/>
              <a:t>reporting</a:t>
            </a:r>
            <a:r>
              <a:rPr lang="en-US" dirty="0" smtClean="0"/>
              <a:t> emerges once the standards-based </a:t>
            </a:r>
            <a:r>
              <a:rPr lang="en-US" i="1" dirty="0" smtClean="0"/>
              <a:t>practices</a:t>
            </a:r>
            <a:r>
              <a:rPr lang="en-US" dirty="0" smtClean="0"/>
              <a:t> are in place.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04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naging Complex Change.pdf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20329" y="296920"/>
            <a:ext cx="51652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94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our current reality in Ankeny?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100" dirty="0" smtClean="0"/>
              <a:t>Continuum of grading &amp; assessment practices (some consistency, some variance)</a:t>
            </a:r>
          </a:p>
          <a:p>
            <a:r>
              <a:rPr lang="en-US" sz="3100" dirty="0"/>
              <a:t>C</a:t>
            </a:r>
            <a:r>
              <a:rPr lang="en-US" sz="3100" dirty="0" smtClean="0"/>
              <a:t>ulture of continuous improvement</a:t>
            </a:r>
          </a:p>
          <a:p>
            <a:pPr lvl="1"/>
            <a:r>
              <a:rPr lang="en-US" sz="3100" dirty="0" smtClean="0"/>
              <a:t>“Try one new thing”</a:t>
            </a:r>
          </a:p>
          <a:p>
            <a:r>
              <a:rPr lang="en-US" sz="3100" dirty="0" smtClean="0"/>
              <a:t>Voluntary book study (Rick </a:t>
            </a:r>
            <a:r>
              <a:rPr lang="en-US" sz="3100" dirty="0" err="1" smtClean="0"/>
              <a:t>Wormeli’s</a:t>
            </a:r>
            <a:r>
              <a:rPr lang="en-US" sz="3100" dirty="0" smtClean="0"/>
              <a:t> </a:t>
            </a:r>
            <a:r>
              <a:rPr lang="en-US" sz="3100" u="sng" dirty="0" smtClean="0"/>
              <a:t>Fair Isn’t Always Equal)</a:t>
            </a:r>
          </a:p>
          <a:p>
            <a:r>
              <a:rPr lang="en-US" sz="3100" dirty="0" smtClean="0"/>
              <a:t>Building Leadership Teams’ book study (Ken O’Connor’s </a:t>
            </a:r>
            <a:r>
              <a:rPr lang="en-US" sz="3100" u="sng" dirty="0" smtClean="0"/>
              <a:t>Grading for Learning, K-12)</a:t>
            </a:r>
          </a:p>
          <a:p>
            <a:r>
              <a:rPr lang="en-US" sz="3100" dirty="0" smtClean="0"/>
              <a:t>Honoring readiness: Some PLCs reading O’Connor &amp; engaging in grading conversations</a:t>
            </a:r>
          </a:p>
          <a:p>
            <a:r>
              <a:rPr lang="en-US" sz="3100" dirty="0" smtClean="0"/>
              <a:t>District-wide committee (teachers, parents, students, admin)</a:t>
            </a:r>
          </a:p>
          <a:p>
            <a:endParaRPr lang="en-US" sz="3100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69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from the experts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1. Separate behavior from academics in reporting of student performance. </a:t>
            </a:r>
          </a:p>
          <a:p>
            <a:pPr lvl="1"/>
            <a:r>
              <a:rPr lang="en-US" dirty="0" smtClean="0"/>
              <a:t>Both need to be reported.</a:t>
            </a:r>
          </a:p>
          <a:p>
            <a:pPr lvl="1"/>
            <a:r>
              <a:rPr lang="en-US" dirty="0" smtClean="0"/>
              <a:t>There is no research that supports using behavior to impact the academic grade in order to make a student more responsible.</a:t>
            </a:r>
          </a:p>
          <a:p>
            <a:pPr lvl="1"/>
            <a:r>
              <a:rPr lang="en-US" dirty="0" smtClean="0"/>
              <a:t>Reporting separately provides accurate, specific feedback.</a:t>
            </a:r>
          </a:p>
          <a:p>
            <a:pPr lvl="1"/>
            <a:r>
              <a:rPr lang="en-US" dirty="0" smtClean="0"/>
              <a:t>Accountability for both is important. </a:t>
            </a:r>
          </a:p>
          <a:p>
            <a:pPr lvl="1"/>
            <a:r>
              <a:rPr lang="en-US" dirty="0" smtClean="0"/>
              <a:t>The BEST “punishment” for not doing your work is doing your work. (They “win” by accepting the zero.)</a:t>
            </a:r>
          </a:p>
          <a:p>
            <a:pPr lvl="1"/>
            <a:r>
              <a:rPr lang="en-US" dirty="0" smtClean="0"/>
              <a:t>It’s about working SMARTER. </a:t>
            </a:r>
          </a:p>
          <a:p>
            <a:pPr lvl="1"/>
            <a:r>
              <a:rPr lang="en-US" dirty="0" smtClean="0"/>
              <a:t>Adults AND students can respond appropriately.</a:t>
            </a:r>
          </a:p>
          <a:p>
            <a:pPr lvl="2"/>
            <a:r>
              <a:rPr lang="en-US" dirty="0" smtClean="0"/>
              <a:t>Example: A “C” can mean many different things!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66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Avoid penalizing students’ multiple attempts at mastery.</a:t>
            </a:r>
          </a:p>
          <a:p>
            <a:r>
              <a:rPr lang="en-US" dirty="0" smtClean="0"/>
              <a:t>3. Avoid penalizing for late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57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Jill Urich, Assistant Superintendent of Curriculum &amp; Instruction</a:t>
            </a:r>
          </a:p>
          <a:p>
            <a:r>
              <a:rPr lang="en-US" dirty="0" smtClean="0"/>
              <a:t>Amanda Koehler, Curriculum Coordinator</a:t>
            </a:r>
          </a:p>
          <a:p>
            <a:r>
              <a:rPr lang="en-US" dirty="0" smtClean="0"/>
              <a:t>Julie Blevins, Instructional Coach</a:t>
            </a:r>
          </a:p>
          <a:p>
            <a:r>
              <a:rPr lang="en-US" dirty="0" smtClean="0"/>
              <a:t>Renee </a:t>
            </a:r>
            <a:r>
              <a:rPr lang="en-US" dirty="0" err="1" smtClean="0"/>
              <a:t>Wulff</a:t>
            </a:r>
            <a:r>
              <a:rPr lang="en-US" dirty="0" smtClean="0"/>
              <a:t>, Social Studies Teacher</a:t>
            </a:r>
          </a:p>
        </p:txBody>
      </p:sp>
    </p:spTree>
    <p:extLst>
      <p:ext uri="{BB962C8B-B14F-4D97-AF65-F5344CB8AC3E}">
        <p14:creationId xmlns:p14="http://schemas.microsoft.com/office/powerpoint/2010/main" val="186746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“Worm” say?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http://www.youtube.com/watch?v=FHeij2Zfil4&amp;feature=related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61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Avoid grading practice (homework).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2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5</a:t>
            </a:r>
            <a:r>
              <a:rPr lang="en-US" dirty="0" smtClean="0"/>
              <a:t>.  Avoid extra credit and bonus points.</a:t>
            </a:r>
          </a:p>
          <a:p>
            <a:pPr lvl="1"/>
            <a:r>
              <a:rPr lang="en-US" dirty="0" smtClean="0"/>
              <a:t>Extra credit is usually not connected to the learning target.</a:t>
            </a:r>
          </a:p>
          <a:p>
            <a:pPr lvl="1"/>
            <a:r>
              <a:rPr lang="en-US" dirty="0" smtClean="0"/>
              <a:t>We should expect students to do well on the assigned work that’s connected to the curriculum. It’s important because you assigned it.</a:t>
            </a:r>
          </a:p>
          <a:p>
            <a:pPr lvl="1"/>
            <a:r>
              <a:rPr lang="en-US" dirty="0" smtClean="0"/>
              <a:t>Examples shared on twitter:</a:t>
            </a:r>
          </a:p>
          <a:p>
            <a:pPr lvl="2"/>
            <a:r>
              <a:rPr lang="en-US" dirty="0" smtClean="0"/>
              <a:t>Don’t use bathroom pass for 9 weeks.</a:t>
            </a:r>
          </a:p>
          <a:p>
            <a:pPr lvl="2"/>
            <a:r>
              <a:rPr lang="en-US" dirty="0" smtClean="0"/>
              <a:t>Bring box of </a:t>
            </a:r>
            <a:r>
              <a:rPr lang="en-US" dirty="0" err="1" smtClean="0"/>
              <a:t>kleenex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5 points per cricket for science.</a:t>
            </a:r>
          </a:p>
          <a:p>
            <a:pPr lvl="2"/>
            <a:r>
              <a:rPr lang="en-US" dirty="0" smtClean="0"/>
              <a:t>Buy the teacher a Snickers bar to move from F to D for final grade.</a:t>
            </a:r>
          </a:p>
          <a:p>
            <a:pPr marL="685800" lvl="2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.  Avoid group grades.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3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“Worm” has more to say…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http://www.youtube.com/watch?v=nMJ-vEl4WB8&amp;feature=related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6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research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.  Avoid grading on a curve.</a:t>
            </a:r>
          </a:p>
          <a:p>
            <a:pPr lvl="1"/>
            <a:r>
              <a:rPr lang="en-US" dirty="0" smtClean="0"/>
              <a:t>Don’t you want ALL students to do well?</a:t>
            </a:r>
          </a:p>
          <a:p>
            <a:pPr lvl="1"/>
            <a:r>
              <a:rPr lang="en-US" dirty="0" smtClean="0"/>
              <a:t>Criterion-referenced vs. Norm-referenced</a:t>
            </a:r>
          </a:p>
          <a:p>
            <a:pPr lvl="1"/>
            <a:r>
              <a:rPr lang="en-US" dirty="0" smtClean="0"/>
              <a:t>Parachute Concept: Who do you want to pack your parachute?</a:t>
            </a:r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05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“Try one thing”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Hearing from our teachers in the trenches</a:t>
            </a:r>
          </a:p>
          <a:p>
            <a:pPr lvl="1"/>
            <a:r>
              <a:rPr lang="en-US" dirty="0" smtClean="0"/>
              <a:t>Amanda</a:t>
            </a:r>
          </a:p>
          <a:p>
            <a:pPr lvl="1"/>
            <a:r>
              <a:rPr lang="en-US" dirty="0" smtClean="0"/>
              <a:t>Julie</a:t>
            </a:r>
          </a:p>
          <a:p>
            <a:pPr lvl="1"/>
            <a:r>
              <a:rPr lang="en-US" dirty="0" smtClean="0"/>
              <a:t>Renee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3508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Contact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julie.blevins@ankenyschools.org</a:t>
            </a:r>
            <a:r>
              <a:rPr lang="en-US" dirty="0" smtClean="0"/>
              <a:t> / twitter @JulieBlevins1</a:t>
            </a:r>
          </a:p>
          <a:p>
            <a:r>
              <a:rPr lang="en-US" dirty="0" smtClean="0">
                <a:hlinkClick r:id="rId4"/>
              </a:rPr>
              <a:t>amanda.koehler@ankenyschools.org</a:t>
            </a:r>
            <a:r>
              <a:rPr lang="en-US" dirty="0" smtClean="0"/>
              <a:t> /                           twitter @AmandaKoehler1</a:t>
            </a:r>
          </a:p>
          <a:p>
            <a:r>
              <a:rPr lang="en-US" dirty="0" smtClean="0">
                <a:hlinkClick r:id="rId5"/>
              </a:rPr>
              <a:t>renee.wulff@ankenyschools.org</a:t>
            </a:r>
            <a:r>
              <a:rPr lang="en-US" dirty="0" smtClean="0"/>
              <a:t> / twitter @25rrwulff</a:t>
            </a:r>
          </a:p>
          <a:p>
            <a:r>
              <a:rPr lang="en-US" dirty="0" smtClean="0">
                <a:hlinkClick r:id="rId6"/>
              </a:rPr>
              <a:t>jill.urich@ankenyschools.org</a:t>
            </a:r>
            <a:r>
              <a:rPr lang="en-US" dirty="0" smtClean="0"/>
              <a:t> / twitter @</a:t>
            </a:r>
            <a:r>
              <a:rPr lang="en-US" dirty="0" err="1" smtClean="0"/>
              <a:t>jillurich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3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white card with you.</a:t>
            </a:r>
          </a:p>
          <a:p>
            <a:r>
              <a:rPr lang="en-US" dirty="0" smtClean="0"/>
              <a:t>Leave the pink card with us.</a:t>
            </a:r>
          </a:p>
          <a:p>
            <a:endParaRPr lang="en-US" dirty="0"/>
          </a:p>
          <a:p>
            <a:r>
              <a:rPr lang="en-US" dirty="0" smtClean="0"/>
              <a:t>Thank you for learning with </a:t>
            </a:r>
            <a:r>
              <a:rPr lang="en-US" smtClean="0"/>
              <a:t>us today!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00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value your feedback!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White Notecards:</a:t>
            </a:r>
          </a:p>
          <a:p>
            <a:pPr lvl="1"/>
            <a:r>
              <a:rPr lang="en-US" dirty="0" smtClean="0"/>
              <a:t>What pushed your thinking today?</a:t>
            </a:r>
          </a:p>
          <a:p>
            <a:pPr lvl="1"/>
            <a:r>
              <a:rPr lang="en-US" dirty="0" smtClean="0"/>
              <a:t>What is that “try one thing” you are going to do?</a:t>
            </a:r>
          </a:p>
          <a:p>
            <a:r>
              <a:rPr lang="en-US" dirty="0" smtClean="0"/>
              <a:t>Pink Notecards:</a:t>
            </a:r>
          </a:p>
          <a:p>
            <a:pPr lvl="1"/>
            <a:r>
              <a:rPr lang="en-US" dirty="0" smtClean="0"/>
              <a:t>What can we do to improve our presentation?</a:t>
            </a:r>
          </a:p>
          <a:p>
            <a:pPr lvl="1"/>
            <a:r>
              <a:rPr lang="en-US" dirty="0" smtClean="0"/>
              <a:t>What should we keep doing?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762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take a peek inside a refrigerator…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privately write your grade (A, B, C, D, F) on a sticky note.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4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the grade?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open the door, the smell of an onion overwhelms you and brings tears to your eyes.</a:t>
            </a:r>
          </a:p>
          <a:p>
            <a:r>
              <a:rPr lang="en-US" dirty="0" smtClean="0"/>
              <a:t>Some shelves are wiped clean, while the top shelf has grape jelly stuck to the outer edge.</a:t>
            </a:r>
          </a:p>
          <a:p>
            <a:r>
              <a:rPr lang="en-US" dirty="0" smtClean="0"/>
              <a:t>The side door where the gallon of milk is stored has dry milk flakes pushed against the corners.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63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…and there’s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open the dairy drawer to get a slice of cheese, you notice a container with something green growing.</a:t>
            </a:r>
          </a:p>
          <a:p>
            <a:r>
              <a:rPr lang="en-US" dirty="0" smtClean="0"/>
              <a:t>Condiments are organized together on the second shelf from the top.</a:t>
            </a:r>
          </a:p>
          <a:p>
            <a:r>
              <a:rPr lang="en-US" dirty="0" smtClean="0"/>
              <a:t>You quickly close the door to breathe in fresh air.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058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What does a grade represent?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2746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the Refrigerator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 </a:t>
            </a:r>
          </a:p>
          <a:p>
            <a:r>
              <a:rPr lang="en-US" dirty="0" smtClean="0"/>
              <a:t>B = </a:t>
            </a:r>
          </a:p>
          <a:p>
            <a:r>
              <a:rPr lang="en-US" dirty="0" smtClean="0"/>
              <a:t>C = </a:t>
            </a:r>
          </a:p>
          <a:p>
            <a:r>
              <a:rPr lang="en-US" dirty="0" smtClean="0"/>
              <a:t>D = </a:t>
            </a:r>
          </a:p>
          <a:p>
            <a:r>
              <a:rPr lang="en-US" dirty="0" smtClean="0"/>
              <a:t>F 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52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believe?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School A</a:t>
            </a:r>
          </a:p>
          <a:p>
            <a:r>
              <a:rPr lang="en-US" dirty="0" smtClean="0"/>
              <a:t>School B</a:t>
            </a:r>
          </a:p>
          <a:p>
            <a:r>
              <a:rPr lang="en-US" dirty="0" smtClean="0"/>
              <a:t>School C</a:t>
            </a:r>
          </a:p>
          <a:p>
            <a:r>
              <a:rPr lang="en-US" dirty="0" smtClean="0"/>
              <a:t>School D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DuFours</a:t>
            </a:r>
            <a:r>
              <a:rPr lang="en-US" dirty="0" smtClean="0"/>
              <a:t> / Professional Learning Communities)</a:t>
            </a:r>
          </a:p>
        </p:txBody>
      </p:sp>
    </p:spTree>
    <p:extLst>
      <p:ext uri="{BB962C8B-B14F-4D97-AF65-F5344CB8AC3E}">
        <p14:creationId xmlns:p14="http://schemas.microsoft.com/office/powerpoint/2010/main" val="2295120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1484</TotalTime>
  <Words>1435</Words>
  <Application>Microsoft Office PowerPoint</Application>
  <PresentationFormat>On-screen Show (4:3)</PresentationFormat>
  <Paragraphs>189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Genesis</vt:lpstr>
      <vt:lpstr>Standards-Based Assessment &amp; Reporting</vt:lpstr>
      <vt:lpstr>Introductions</vt:lpstr>
      <vt:lpstr>We value your feedback!</vt:lpstr>
      <vt:lpstr>Let’s take a peek inside a refrigerator…</vt:lpstr>
      <vt:lpstr>What’s the grade?</vt:lpstr>
      <vt:lpstr>…and there’s more…</vt:lpstr>
      <vt:lpstr>Individual Reflection</vt:lpstr>
      <vt:lpstr>Grading the Refrigerator</vt:lpstr>
      <vt:lpstr>What do we believe?</vt:lpstr>
      <vt:lpstr>Schools A, B, &amp; C</vt:lpstr>
      <vt:lpstr>School D</vt:lpstr>
      <vt:lpstr>What do these terms mean?</vt:lpstr>
      <vt:lpstr>Standards-Based Reporting is…</vt:lpstr>
      <vt:lpstr>Example of a Reporting System</vt:lpstr>
      <vt:lpstr>Standards-Based Practices: The First Steps</vt:lpstr>
      <vt:lpstr>PowerPoint Presentation</vt:lpstr>
      <vt:lpstr>What’s our current reality in Ankeny?</vt:lpstr>
      <vt:lpstr>What does the research from the experts say?</vt:lpstr>
      <vt:lpstr>What does the research say?</vt:lpstr>
      <vt:lpstr>What does the “Worm” say?</vt:lpstr>
      <vt:lpstr>What does the research say?</vt:lpstr>
      <vt:lpstr>What does the research say?</vt:lpstr>
      <vt:lpstr>What does the research say?</vt:lpstr>
      <vt:lpstr>The “Worm” has more to say…</vt:lpstr>
      <vt:lpstr>What does the research say?</vt:lpstr>
      <vt:lpstr>“Try one thing”</vt:lpstr>
      <vt:lpstr>Our Contact Info</vt:lpstr>
      <vt:lpstr>Feedback Cards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Promise Land  (aka Northview)</dc:title>
  <dc:creator>Jill Urich</dc:creator>
  <cp:lastModifiedBy>renee.wulff</cp:lastModifiedBy>
  <cp:revision>69</cp:revision>
  <dcterms:created xsi:type="dcterms:W3CDTF">2011-11-12T01:56:26Z</dcterms:created>
  <dcterms:modified xsi:type="dcterms:W3CDTF">2012-10-11T21:00:29Z</dcterms:modified>
</cp:coreProperties>
</file>